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2" r:id="rId2"/>
  </p:sldMasterIdLst>
  <p:notesMasterIdLst>
    <p:notesMasterId r:id="rId83"/>
  </p:notesMasterIdLst>
  <p:handoutMasterIdLst>
    <p:handoutMasterId r:id="rId84"/>
  </p:handoutMasterIdLst>
  <p:sldIdLst>
    <p:sldId id="485" r:id="rId3"/>
    <p:sldId id="487" r:id="rId4"/>
    <p:sldId id="488" r:id="rId5"/>
    <p:sldId id="489" r:id="rId6"/>
    <p:sldId id="490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13" r:id="rId30"/>
    <p:sldId id="514" r:id="rId31"/>
    <p:sldId id="515" r:id="rId32"/>
    <p:sldId id="516" r:id="rId33"/>
    <p:sldId id="517" r:id="rId34"/>
    <p:sldId id="519" r:id="rId35"/>
    <p:sldId id="520" r:id="rId36"/>
    <p:sldId id="521" r:id="rId37"/>
    <p:sldId id="522" r:id="rId38"/>
    <p:sldId id="523" r:id="rId39"/>
    <p:sldId id="524" r:id="rId40"/>
    <p:sldId id="525" r:id="rId41"/>
    <p:sldId id="526" r:id="rId42"/>
    <p:sldId id="527" r:id="rId43"/>
    <p:sldId id="528" r:id="rId44"/>
    <p:sldId id="529" r:id="rId45"/>
    <p:sldId id="530" r:id="rId46"/>
    <p:sldId id="531" r:id="rId47"/>
    <p:sldId id="532" r:id="rId48"/>
    <p:sldId id="533" r:id="rId49"/>
    <p:sldId id="534" r:id="rId50"/>
    <p:sldId id="535" r:id="rId51"/>
    <p:sldId id="536" r:id="rId52"/>
    <p:sldId id="537" r:id="rId53"/>
    <p:sldId id="538" r:id="rId54"/>
    <p:sldId id="539" r:id="rId55"/>
    <p:sldId id="540" r:id="rId56"/>
    <p:sldId id="541" r:id="rId57"/>
    <p:sldId id="542" r:id="rId58"/>
    <p:sldId id="543" r:id="rId59"/>
    <p:sldId id="544" r:id="rId60"/>
    <p:sldId id="545" r:id="rId61"/>
    <p:sldId id="546" r:id="rId62"/>
    <p:sldId id="547" r:id="rId63"/>
    <p:sldId id="548" r:id="rId64"/>
    <p:sldId id="549" r:id="rId65"/>
    <p:sldId id="550" r:id="rId66"/>
    <p:sldId id="551" r:id="rId67"/>
    <p:sldId id="552" r:id="rId68"/>
    <p:sldId id="553" r:id="rId69"/>
    <p:sldId id="554" r:id="rId70"/>
    <p:sldId id="555" r:id="rId71"/>
    <p:sldId id="556" r:id="rId72"/>
    <p:sldId id="557" r:id="rId73"/>
    <p:sldId id="558" r:id="rId74"/>
    <p:sldId id="559" r:id="rId75"/>
    <p:sldId id="560" r:id="rId76"/>
    <p:sldId id="561" r:id="rId77"/>
    <p:sldId id="562" r:id="rId78"/>
    <p:sldId id="563" r:id="rId79"/>
    <p:sldId id="564" r:id="rId80"/>
    <p:sldId id="565" r:id="rId81"/>
    <p:sldId id="566" r:id="rId82"/>
  </p:sldIdLst>
  <p:sldSz cx="9144000" cy="6858000" type="screen4x3"/>
  <p:notesSz cx="6808788" cy="99409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066CC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4" autoAdjust="0"/>
    <p:restoredTop sz="90929"/>
  </p:normalViewPr>
  <p:slideViewPr>
    <p:cSldViewPr>
      <p:cViewPr varScale="1">
        <p:scale>
          <a:sx n="85" d="100"/>
          <a:sy n="85" d="100"/>
        </p:scale>
        <p:origin x="717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2" d="100"/>
          <a:sy n="62" d="100"/>
        </p:scale>
        <p:origin x="2724" y="126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jpeg"/><Relationship Id="rId1" Type="http://schemas.openxmlformats.org/officeDocument/2006/relationships/theme" Target="../theme/theme4.xml"/><Relationship Id="rId4" Type="http://schemas.openxmlformats.org/officeDocument/2006/relationships/image" Target="../media/image2.e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529573" y="828411"/>
            <a:ext cx="5825297" cy="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5699" tIns="47850" rIns="95699" bIns="47850" anchor="ctr"/>
          <a:lstStyle/>
          <a:p>
            <a:endParaRPr lang="en-GB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529572" y="9278197"/>
            <a:ext cx="5749644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95699" tIns="47850" rIns="95699" bIns="47850" anchor="ctr"/>
          <a:lstStyle/>
          <a:p>
            <a:endParaRPr lang="en-GB"/>
          </a:p>
        </p:txBody>
      </p:sp>
      <p:pic>
        <p:nvPicPr>
          <p:cNvPr id="6" name="Picture 5" descr="DPP Skillnet Logo fina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3168" y="195158"/>
            <a:ext cx="1172625" cy="59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544743" y="195157"/>
            <a:ext cx="3261412" cy="497046"/>
          </a:xfrm>
          <a:prstGeom prst="rect">
            <a:avLst/>
          </a:prstGeom>
        </p:spPr>
        <p:txBody>
          <a:bodyPr vert="horz" lIns="95699" tIns="47850" rIns="95699" bIns="47850" rtlCol="0"/>
          <a:lstStyle>
            <a:lvl1pPr algn="l">
              <a:defRPr sz="1300"/>
            </a:lvl1pPr>
          </a:lstStyle>
          <a:p>
            <a:r>
              <a:rPr lang="en-GB" sz="2500" dirty="0">
                <a:solidFill>
                  <a:schemeClr val="accent2">
                    <a:lumMod val="75000"/>
                  </a:schemeClr>
                </a:solidFill>
              </a:rPr>
              <a:t>Plastic Polymerisation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"/>
          </p:nvPr>
        </p:nvSpPr>
        <p:spPr>
          <a:xfrm>
            <a:off x="544743" y="9276066"/>
            <a:ext cx="2046060" cy="497046"/>
          </a:xfrm>
          <a:prstGeom prst="rect">
            <a:avLst/>
          </a:prstGeom>
        </p:spPr>
        <p:txBody>
          <a:bodyPr vert="horz" lIns="95699" tIns="47850" rIns="95699" bIns="47850" rtlCol="0" anchor="b"/>
          <a:lstStyle>
            <a:lvl1pPr algn="l">
              <a:defRPr sz="1300"/>
            </a:lvl1pPr>
          </a:lstStyle>
          <a:p>
            <a:r>
              <a:rPr lang="pl-PL" dirty="0"/>
              <a:t>Tony Duffy </a:t>
            </a:r>
            <a:endParaRPr lang="en-GB" dirty="0"/>
          </a:p>
          <a:p>
            <a:r>
              <a:rPr lang="en-GB" dirty="0"/>
              <a:t>tony-duffy@outlook.com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"/>
          </p:nvPr>
        </p:nvSpPr>
        <p:spPr>
          <a:xfrm>
            <a:off x="4262289" y="9276066"/>
            <a:ext cx="2021089" cy="497046"/>
          </a:xfrm>
          <a:prstGeom prst="rect">
            <a:avLst/>
          </a:prstGeom>
        </p:spPr>
        <p:txBody>
          <a:bodyPr vert="horz" lIns="95699" tIns="47850" rIns="95699" bIns="47850" rtlCol="0" anchor="b"/>
          <a:lstStyle>
            <a:lvl1pPr algn="r">
              <a:defRPr sz="1300"/>
            </a:lvl1pPr>
          </a:lstStyle>
          <a:p>
            <a:r>
              <a:rPr lang="en-GB" dirty="0"/>
              <a:t>2024           Page No. </a:t>
            </a:r>
            <a:fld id="{E135BE48-97EC-4264-AE86-3211602C869D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E4F1A52-F2E3-9D5D-12B9-67847E47C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427682"/>
              </p:ext>
            </p:extLst>
          </p:nvPr>
        </p:nvGraphicFramePr>
        <p:xfrm>
          <a:off x="4052466" y="143045"/>
          <a:ext cx="1110720" cy="586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5878709" imgH="3101612" progId="CorelDraw.Graphic.17">
                  <p:embed/>
                </p:oleObj>
              </mc:Choice>
              <mc:Fallback>
                <p:oleObj name="CorelDRAW" r:id="rId3" imgW="5878709" imgH="3101612" progId="CorelDraw.Graphic.17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66DA850-4F99-F01F-C853-C9A08E7995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466" y="143045"/>
                        <a:ext cx="1110720" cy="586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551584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0475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99" tIns="47850" rIns="95699" bIns="47850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314" y="0"/>
            <a:ext cx="2950475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99" tIns="47850" rIns="95699" bIns="47850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GB" dirty="0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839" y="4721940"/>
            <a:ext cx="4993111" cy="447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99" tIns="47850" rIns="95699" bIns="47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879"/>
            <a:ext cx="2950475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99" tIns="47850" rIns="95699" bIns="47850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314" y="9443879"/>
            <a:ext cx="2950475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99" tIns="47850" rIns="95699" bIns="47850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14E47859-F86C-46B2-A017-665AA03D476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5411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7229" indent="-2835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34199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7878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41558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95238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48917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02597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56276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A990FB6-61BD-490F-A35F-6A9E195551E0}" type="slidenum">
              <a:rPr lang="en-GB" altLang="en-US" sz="1200"/>
              <a:pPr/>
              <a:t>1</a:t>
            </a:fld>
            <a:endParaRPr lang="en-GB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/>
              <a:t>Introduction</a:t>
            </a:r>
          </a:p>
          <a:p>
            <a:endParaRPr lang="en-GB" altLang="en-US"/>
          </a:p>
          <a:p>
            <a:r>
              <a:rPr lang="en-GB" altLang="en-US"/>
              <a:t>Welcome</a:t>
            </a:r>
          </a:p>
          <a:p>
            <a:endParaRPr lang="en-GB" altLang="en-US"/>
          </a:p>
          <a:p>
            <a:r>
              <a:rPr lang="en-GB" altLang="en-US"/>
              <a:t>Background to FPC</a:t>
            </a:r>
          </a:p>
          <a:p>
            <a:endParaRPr lang="en-GB" altLang="en-US"/>
          </a:p>
          <a:p>
            <a:r>
              <a:rPr lang="en-GB" altLang="en-US"/>
              <a:t>Important contribution to the food industry</a:t>
            </a:r>
          </a:p>
        </p:txBody>
      </p:sp>
    </p:spTree>
    <p:extLst>
      <p:ext uri="{BB962C8B-B14F-4D97-AF65-F5344CB8AC3E}">
        <p14:creationId xmlns:p14="http://schemas.microsoft.com/office/powerpoint/2010/main" val="3210786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 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47859-F86C-46B2-A017-665AA03D4766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05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7229" indent="-2835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34199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7878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41558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95238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48917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02597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56276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2D21274-162C-442E-B246-410581A9456B}" type="slidenum">
              <a:rPr lang="en-GB" altLang="en-US" sz="1200"/>
              <a:pPr/>
              <a:t>8</a:t>
            </a:fld>
            <a:endParaRPr lang="en-GB" alt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157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7229" indent="-2835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34199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7878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41558" indent="-22684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95238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48917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02597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56276" indent="-22684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ACBA8F7-0CE1-42BD-B918-AE7728EAC647}" type="slidenum">
              <a:rPr lang="en-GB" altLang="en-US" sz="1200"/>
              <a:pPr/>
              <a:t>9</a:t>
            </a:fld>
            <a:endParaRPr lang="en-GB" alt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3877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 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47859-F86C-46B2-A017-665AA03D4766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07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178820" y="6165304"/>
            <a:ext cx="2743944" cy="671561"/>
          </a:xfrm>
        </p:spPr>
        <p:txBody>
          <a:bodyPr/>
          <a:lstStyle/>
          <a:p>
            <a:r>
              <a:rPr lang="pl-PL" dirty="0"/>
              <a:t>Tony Duffy</a:t>
            </a:r>
            <a:endParaRPr lang="en-GB" dirty="0"/>
          </a:p>
          <a:p>
            <a:r>
              <a:rPr lang="en-GB" dirty="0"/>
              <a:t>tony-duffy@outlook.com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914400"/>
            <a:ext cx="19431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914400"/>
            <a:ext cx="5676900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209800"/>
            <a:ext cx="3810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2209800"/>
            <a:ext cx="3810000" cy="36576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Tony Duffy</a:t>
            </a:r>
            <a:endParaRPr lang="en-GB" dirty="0"/>
          </a:p>
          <a:p>
            <a:r>
              <a:rPr lang="en-GB" dirty="0"/>
              <a:t>tony-duffy@outlook.com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Tony Duffy</a:t>
            </a:r>
            <a:endParaRPr lang="en-GB" dirty="0"/>
          </a:p>
          <a:p>
            <a:r>
              <a:rPr lang="en-GB" dirty="0"/>
              <a:t>tony-duffy@outlook.com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0"/>
            <a:ext cx="38100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38100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Tony Duffy</a:t>
            </a:r>
            <a:endParaRPr lang="en-GB" dirty="0"/>
          </a:p>
          <a:p>
            <a:r>
              <a:rPr lang="en-GB" dirty="0"/>
              <a:t>tony-duffy@outlook.com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Tony Duffy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Tony Duffy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2014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Tony Duffy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209800"/>
            <a:ext cx="7772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85800" y="136526"/>
            <a:ext cx="33101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6699"/>
                </a:solidFill>
              </a:rPr>
              <a:t>Plastic Polymerisation</a:t>
            </a:r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762000" y="838200"/>
            <a:ext cx="7696200" cy="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685800" y="5867400"/>
            <a:ext cx="7772400" cy="0"/>
          </a:xfrm>
          <a:prstGeom prst="line">
            <a:avLst/>
          </a:prstGeom>
          <a:noFill/>
          <a:ln w="952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150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2024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178820" y="6019800"/>
            <a:ext cx="2743944" cy="8170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 dirty="0"/>
              <a:t>Tony Duffy</a:t>
            </a:r>
            <a:endParaRPr lang="en-GB" dirty="0"/>
          </a:p>
          <a:p>
            <a:r>
              <a:rPr lang="en-GB" dirty="0"/>
              <a:t>tony-duffy@outlook.com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7380312" y="6356351"/>
            <a:ext cx="107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601E-0DED-446F-AC3B-8484F01C3BFF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Picture 12" descr="DPP Skillnet Logo final"/>
          <p:cNvPicPr/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72436" y="191499"/>
            <a:ext cx="11811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320F836-D7B0-4A8C-971D-D0E8B5FE0EAF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504347699"/>
              </p:ext>
            </p:extLst>
          </p:nvPr>
        </p:nvGraphicFramePr>
        <p:xfrm>
          <a:off x="7269340" y="5943600"/>
          <a:ext cx="1277689" cy="67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5878709" imgH="3101612" progId="CorelDraw.Graphic.17">
                  <p:embed/>
                </p:oleObj>
              </mc:Choice>
              <mc:Fallback>
                <p:oleObj name="CorelDRAW" r:id="rId16" imgW="5878709" imgH="3101612" progId="CorelDraw.Graphic.17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66DA850-4F99-F01F-C853-C9A08E7995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69340" y="5943600"/>
                        <a:ext cx="1277689" cy="67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October 2014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Tony Duffy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D7B82-DD54-465E-90F9-C4EA4D8B3A1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n16JtE_vL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WaB-dsB1Kf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LWNhr2PM5_s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ggqtl02N_-U&amp;t=133s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STp0JBobL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CNK34RY18U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Mjtmsr3CqA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Plastics%201/Plastic%20conversion/Vid%205%20Injection%20Parts.mp4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m0Px-5UDmmE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youtube.com/watch?v=236PlbUf2HQ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GB" altLang="en-US"/>
              <a:t>Plastic Manufacturing Processes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013176"/>
            <a:ext cx="6400800" cy="625624"/>
          </a:xfrm>
        </p:spPr>
        <p:txBody>
          <a:bodyPr/>
          <a:lstStyle/>
          <a:p>
            <a:endParaRPr lang="en-GB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C5653-0773-6035-E7D1-823CFC1B4802}"/>
              </a:ext>
            </a:extLst>
          </p:cNvPr>
          <p:cNvSpPr txBox="1"/>
          <p:nvPr/>
        </p:nvSpPr>
        <p:spPr>
          <a:xfrm>
            <a:off x="2339752" y="3356992"/>
            <a:ext cx="5472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Plastic Conversion Processing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5919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Additives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GB" altLang="en-US" sz="2400"/>
              <a:t>Heat stabilisers </a:t>
            </a:r>
          </a:p>
          <a:p>
            <a:pPr lvl="1">
              <a:lnSpc>
                <a:spcPct val="90000"/>
              </a:lnSpc>
            </a:pPr>
            <a:r>
              <a:rPr lang="en-GB" altLang="en-US" sz="2400"/>
              <a:t>Antioxidants</a:t>
            </a:r>
          </a:p>
          <a:p>
            <a:pPr lvl="1">
              <a:lnSpc>
                <a:spcPct val="90000"/>
              </a:lnSpc>
            </a:pPr>
            <a:r>
              <a:rPr lang="en-GB" altLang="en-US" sz="2400"/>
              <a:t>UV stabilisers &amp; Inhibitors</a:t>
            </a:r>
          </a:p>
          <a:p>
            <a:pPr lvl="1">
              <a:lnSpc>
                <a:spcPct val="90000"/>
              </a:lnSpc>
            </a:pPr>
            <a:r>
              <a:rPr lang="en-GB" altLang="en-US" sz="2400"/>
              <a:t>Slip agents</a:t>
            </a:r>
          </a:p>
          <a:p>
            <a:pPr lvl="1">
              <a:lnSpc>
                <a:spcPct val="90000"/>
              </a:lnSpc>
            </a:pPr>
            <a:r>
              <a:rPr lang="en-GB" altLang="en-US" sz="2400"/>
              <a:t>Anti-static agents</a:t>
            </a:r>
          </a:p>
          <a:p>
            <a:pPr lvl="1">
              <a:lnSpc>
                <a:spcPct val="90000"/>
              </a:lnSpc>
            </a:pPr>
            <a:r>
              <a:rPr lang="en-GB" altLang="en-US" sz="2400"/>
              <a:t>Anti-blocking agents</a:t>
            </a:r>
          </a:p>
          <a:p>
            <a:pPr lvl="1">
              <a:lnSpc>
                <a:spcPct val="90000"/>
              </a:lnSpc>
            </a:pPr>
            <a:r>
              <a:rPr lang="en-GB" altLang="en-US" sz="2400"/>
              <a:t>Anti-fog agents</a:t>
            </a:r>
          </a:p>
          <a:p>
            <a:pPr lvl="1">
              <a:lnSpc>
                <a:spcPct val="90000"/>
              </a:lnSpc>
            </a:pPr>
            <a:r>
              <a:rPr lang="en-GB" altLang="en-US" sz="2400"/>
              <a:t>Colours</a:t>
            </a:r>
          </a:p>
          <a:p>
            <a:pPr lvl="1">
              <a:lnSpc>
                <a:spcPct val="90000"/>
              </a:lnSpc>
            </a:pPr>
            <a:r>
              <a:rPr lang="en-GB" altLang="en-US" sz="2400"/>
              <a:t>Plasticisers</a:t>
            </a:r>
          </a:p>
        </p:txBody>
      </p:sp>
    </p:spTree>
    <p:extLst>
      <p:ext uri="{BB962C8B-B14F-4D97-AF65-F5344CB8AC3E}">
        <p14:creationId xmlns:p14="http://schemas.microsoft.com/office/powerpoint/2010/main" val="3026567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Additives 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Masterbatch</a:t>
            </a:r>
          </a:p>
          <a:p>
            <a:pPr lvl="1"/>
            <a:r>
              <a:rPr lang="en-GB" altLang="en-US"/>
              <a:t>Concentrated mix of polymer carrier and active ingredient</a:t>
            </a:r>
          </a:p>
          <a:p>
            <a:pPr lvl="1"/>
            <a:r>
              <a:rPr lang="en-GB" altLang="en-US"/>
              <a:t>Polymer Specific Masterbatch</a:t>
            </a:r>
          </a:p>
          <a:p>
            <a:pPr lvl="1"/>
            <a:r>
              <a:rPr lang="en-GB" altLang="en-US"/>
              <a:t>Universal Masterbatch </a:t>
            </a:r>
          </a:p>
        </p:txBody>
      </p:sp>
    </p:spTree>
    <p:extLst>
      <p:ext uri="{BB962C8B-B14F-4D97-AF65-F5344CB8AC3E}">
        <p14:creationId xmlns:p14="http://schemas.microsoft.com/office/powerpoint/2010/main" val="1658415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Mixing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Little mixing in single screw extruders</a:t>
            </a:r>
          </a:p>
          <a:p>
            <a:r>
              <a:rPr lang="en-GB" altLang="en-US"/>
              <a:t>Mixing initiated in hopper or in batches before being feed into hopper</a:t>
            </a:r>
          </a:p>
        </p:txBody>
      </p:sp>
    </p:spTree>
    <p:extLst>
      <p:ext uri="{BB962C8B-B14F-4D97-AF65-F5344CB8AC3E}">
        <p14:creationId xmlns:p14="http://schemas.microsoft.com/office/powerpoint/2010/main" val="218520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GB" altLang="en-US"/>
              <a:t>Extrusion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86075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Processes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Extrusion</a:t>
            </a:r>
          </a:p>
          <a:p>
            <a:pPr lvl="1"/>
            <a:r>
              <a:rPr lang="en-GB" altLang="en-US"/>
              <a:t>profile</a:t>
            </a:r>
          </a:p>
          <a:p>
            <a:pPr lvl="1"/>
            <a:r>
              <a:rPr lang="en-GB" altLang="en-US"/>
              <a:t>cast sheet and film</a:t>
            </a:r>
          </a:p>
          <a:p>
            <a:pPr lvl="1"/>
            <a:r>
              <a:rPr lang="en-GB" altLang="en-US"/>
              <a:t>blown film</a:t>
            </a:r>
          </a:p>
          <a:p>
            <a:pPr lvl="1"/>
            <a:r>
              <a:rPr lang="en-GB" altLang="en-US"/>
              <a:t>co-extrusions</a:t>
            </a:r>
          </a:p>
          <a:p>
            <a:pPr lvl="1">
              <a:buFontTx/>
              <a:buNone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9348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Extruder Operation </a:t>
            </a:r>
            <a:endParaRPr lang="en-GB" altLang="en-US" dirty="0"/>
          </a:p>
        </p:txBody>
      </p:sp>
      <p:pic>
        <p:nvPicPr>
          <p:cNvPr id="18435" name="Picture 3" descr="~AUT0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20888"/>
            <a:ext cx="6629400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4675"/>
            <a:ext cx="8469313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609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Extruder Screws</a:t>
            </a:r>
          </a:p>
        </p:txBody>
      </p:sp>
      <p:pic>
        <p:nvPicPr>
          <p:cNvPr id="19459" name="Picture 3" descr="~AUT00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420938"/>
            <a:ext cx="54102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272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Extrusion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Heat generated from overcoming friction </a:t>
            </a:r>
          </a:p>
          <a:p>
            <a:r>
              <a:rPr lang="en-GB" altLang="en-US"/>
              <a:t>Screw profiles designed for each polymer</a:t>
            </a:r>
          </a:p>
          <a:p>
            <a:r>
              <a:rPr lang="en-GB" altLang="en-US"/>
              <a:t>Little mixing in single screw extruders</a:t>
            </a:r>
          </a:p>
          <a:p>
            <a:r>
              <a:rPr lang="en-GB" altLang="en-US"/>
              <a:t>Usually continuous process</a:t>
            </a:r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85713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Profile extrusion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Profile die fitted to end of extruder to shape melt.</a:t>
            </a:r>
          </a:p>
          <a:p>
            <a:r>
              <a:rPr lang="en-GB" altLang="en-US"/>
              <a:t>Die swell and profile thinning</a:t>
            </a:r>
          </a:p>
          <a:p>
            <a:r>
              <a:rPr lang="en-GB" altLang="en-US"/>
              <a:t>Knit lines can be source of weakness</a:t>
            </a:r>
          </a:p>
          <a:p>
            <a:r>
              <a:rPr lang="en-GB" altLang="en-US"/>
              <a:t>Applications</a:t>
            </a:r>
          </a:p>
          <a:p>
            <a:pPr lvl="1"/>
            <a:r>
              <a:rPr lang="en-GB" altLang="en-US"/>
              <a:t>Mastic tubes, sweat tubes</a:t>
            </a:r>
          </a:p>
        </p:txBody>
      </p:sp>
    </p:spTree>
    <p:extLst>
      <p:ext uri="{BB962C8B-B14F-4D97-AF65-F5344CB8AC3E}">
        <p14:creationId xmlns:p14="http://schemas.microsoft.com/office/powerpoint/2010/main" val="1749556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Profiles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205038"/>
            <a:ext cx="7772400" cy="3657600"/>
          </a:xfrm>
        </p:spPr>
        <p:txBody>
          <a:bodyPr/>
          <a:lstStyle/>
          <a:p>
            <a:endParaRPr lang="en-GB" altLang="en-US"/>
          </a:p>
        </p:txBody>
      </p:sp>
      <p:pic>
        <p:nvPicPr>
          <p:cNvPr id="22532" name="Picture 5" descr="47-profile_extrusion_line-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5038"/>
            <a:ext cx="47529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7" descr="Extruded_Plastic_Profile_Shap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781300"/>
            <a:ext cx="2592388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21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Plastic Types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Thermoplastic polymers</a:t>
            </a:r>
          </a:p>
          <a:p>
            <a:pPr lvl="1"/>
            <a:r>
              <a:rPr lang="en-GB" altLang="en-US"/>
              <a:t>Polyethylene, Polyester, Polyamide</a:t>
            </a:r>
          </a:p>
          <a:p>
            <a:r>
              <a:rPr lang="en-GB" altLang="en-US"/>
              <a:t>Elastomers</a:t>
            </a:r>
          </a:p>
          <a:p>
            <a:pPr lvl="1"/>
            <a:r>
              <a:rPr lang="en-GB" altLang="en-US"/>
              <a:t>Rubbers, Silicones</a:t>
            </a:r>
          </a:p>
          <a:p>
            <a:r>
              <a:rPr lang="en-GB" altLang="en-US"/>
              <a:t>Thermosetting polymers</a:t>
            </a:r>
          </a:p>
          <a:p>
            <a:pPr lvl="1"/>
            <a:r>
              <a:rPr lang="en-GB" altLang="en-US"/>
              <a:t>Epoxies, Polyesters, </a:t>
            </a:r>
          </a:p>
        </p:txBody>
      </p:sp>
    </p:spTree>
    <p:extLst>
      <p:ext uri="{BB962C8B-B14F-4D97-AF65-F5344CB8AC3E}">
        <p14:creationId xmlns:p14="http://schemas.microsoft.com/office/powerpoint/2010/main" val="1427075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Die Swelling</a:t>
            </a:r>
          </a:p>
        </p:txBody>
      </p:sp>
      <p:pic>
        <p:nvPicPr>
          <p:cNvPr id="23555" name="Picture 9" descr="image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614" y="2819400"/>
            <a:ext cx="329565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11" descr="loadBin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741613"/>
            <a:ext cx="3455988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13"/>
          <p:cNvSpPr>
            <a:spLocks noChangeArrowheads="1"/>
          </p:cNvSpPr>
          <p:nvPr/>
        </p:nvSpPr>
        <p:spPr bwMode="auto">
          <a:xfrm>
            <a:off x="539750" y="5300663"/>
            <a:ext cx="1944688" cy="5762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23558" name="Rectangle 14"/>
          <p:cNvSpPr>
            <a:spLocks noChangeArrowheads="1"/>
          </p:cNvSpPr>
          <p:nvPr/>
        </p:nvSpPr>
        <p:spPr bwMode="auto">
          <a:xfrm>
            <a:off x="4716463" y="4868863"/>
            <a:ext cx="3095625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A63E7-51B9-1689-05D5-8581EAD82478}"/>
              </a:ext>
            </a:extLst>
          </p:cNvPr>
          <p:cNvSpPr txBox="1"/>
          <p:nvPr/>
        </p:nvSpPr>
        <p:spPr>
          <a:xfrm>
            <a:off x="2430463" y="602128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extrudate swell (youtube.com)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49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Die Swelling</a:t>
            </a:r>
          </a:p>
        </p:txBody>
      </p:sp>
      <p:pic>
        <p:nvPicPr>
          <p:cNvPr id="24579" name="Picture 4" descr="diameter_v_output_r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133600"/>
            <a:ext cx="4176712" cy="383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639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Sheet and cast film extrusion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/>
              <a:t>Profile extrusion with an adjustable slot die</a:t>
            </a:r>
          </a:p>
          <a:p>
            <a:pPr>
              <a:lnSpc>
                <a:spcPct val="90000"/>
              </a:lnSpc>
            </a:pPr>
            <a:r>
              <a:rPr lang="en-GB" altLang="en-US"/>
              <a:t>Sheet extruded onto chilled casting rollers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Rapid cooling of thin sheet</a:t>
            </a:r>
          </a:p>
          <a:p>
            <a:pPr>
              <a:lnSpc>
                <a:spcPct val="90000"/>
              </a:lnSpc>
            </a:pPr>
            <a:r>
              <a:rPr lang="en-GB" altLang="en-US"/>
              <a:t>Thick, uneven edges trimmed off</a:t>
            </a:r>
          </a:p>
          <a:p>
            <a:pPr>
              <a:lnSpc>
                <a:spcPct val="90000"/>
              </a:lnSpc>
            </a:pPr>
            <a:r>
              <a:rPr lang="en-GB" altLang="en-US"/>
              <a:t>Limit gauge bands 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Windup rollers oscillated or automatic thickness control</a:t>
            </a:r>
          </a:p>
        </p:txBody>
      </p:sp>
    </p:spTree>
    <p:extLst>
      <p:ext uri="{BB962C8B-B14F-4D97-AF65-F5344CB8AC3E}">
        <p14:creationId xmlns:p14="http://schemas.microsoft.com/office/powerpoint/2010/main" val="3233595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Sheet die</a:t>
            </a:r>
          </a:p>
        </p:txBody>
      </p:sp>
      <p:pic>
        <p:nvPicPr>
          <p:cNvPr id="26627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2922588"/>
            <a:ext cx="7272337" cy="2697162"/>
          </a:xfrm>
          <a:noFill/>
        </p:spPr>
      </p:pic>
    </p:spTree>
    <p:extLst>
      <p:ext uri="{BB962C8B-B14F-4D97-AF65-F5344CB8AC3E}">
        <p14:creationId xmlns:p14="http://schemas.microsoft.com/office/powerpoint/2010/main" val="3569689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Cast Film Extrusion Line</a:t>
            </a:r>
            <a:endParaRPr lang="en-GB" altLang="en-US" dirty="0">
              <a:solidFill>
                <a:schemeClr val="tx1"/>
              </a:solidFill>
            </a:endParaRPr>
          </a:p>
        </p:txBody>
      </p:sp>
      <p:pic>
        <p:nvPicPr>
          <p:cNvPr id="27651" name="Picture 4" descr="~AUT0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060575"/>
            <a:ext cx="475297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784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Orientation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Orientation of molecules in one or more directions</a:t>
            </a:r>
          </a:p>
          <a:p>
            <a:r>
              <a:rPr lang="en-GB" altLang="en-US"/>
              <a:t>Can cause desirable and undesirable  changes in the properties of the material. </a:t>
            </a:r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16121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Orientation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Achieved by stretching the material at a temperature between Tg and Tm and cooling to lock in orientation.</a:t>
            </a:r>
          </a:p>
          <a:p>
            <a:r>
              <a:rPr lang="en-GB" altLang="en-US"/>
              <a:t>Film may shrink if subjected to temperatures similar to those at which the orientation took place.</a:t>
            </a:r>
          </a:p>
          <a:p>
            <a:endParaRPr lang="en-GB" altLang="en-US"/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1850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Orientation of cast film</a:t>
            </a:r>
          </a:p>
        </p:txBody>
      </p:sp>
      <p:pic>
        <p:nvPicPr>
          <p:cNvPr id="30723" name="Picture 3" descr="~AUT00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66925"/>
            <a:ext cx="62484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202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Orientation of cast films</a:t>
            </a:r>
          </a:p>
        </p:txBody>
      </p:sp>
      <p:pic>
        <p:nvPicPr>
          <p:cNvPr id="31747" name="Picture 3" descr="~AUT0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6629400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859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 Blow Film Extrusion </a:t>
            </a:r>
            <a:endParaRPr lang="en-GB" alt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/>
              <a:t>Similar to profile extrusion</a:t>
            </a:r>
          </a:p>
          <a:p>
            <a:pPr>
              <a:lnSpc>
                <a:spcPct val="90000"/>
              </a:lnSpc>
            </a:pPr>
            <a:r>
              <a:rPr lang="en-GB" altLang="en-US"/>
              <a:t>Produce tube of molten polymer which is inflated with air and air cooled.</a:t>
            </a:r>
          </a:p>
          <a:p>
            <a:pPr>
              <a:lnSpc>
                <a:spcPct val="90000"/>
              </a:lnSpc>
            </a:pPr>
            <a:r>
              <a:rPr lang="en-GB" altLang="en-US"/>
              <a:t>Difficult to control melt drawing</a:t>
            </a:r>
          </a:p>
          <a:p>
            <a:pPr>
              <a:lnSpc>
                <a:spcPct val="90000"/>
              </a:lnSpc>
            </a:pPr>
            <a:r>
              <a:rPr lang="en-GB" altLang="en-US"/>
              <a:t>Tube collapsed, slit and rolled</a:t>
            </a:r>
          </a:p>
          <a:p>
            <a:pPr>
              <a:lnSpc>
                <a:spcPct val="90000"/>
              </a:lnSpc>
            </a:pPr>
            <a:r>
              <a:rPr lang="en-GB" altLang="en-US"/>
              <a:t>Controlled windup speed and bubble pressure</a:t>
            </a:r>
          </a:p>
        </p:txBody>
      </p:sp>
    </p:spTree>
    <p:extLst>
      <p:ext uri="{BB962C8B-B14F-4D97-AF65-F5344CB8AC3E}">
        <p14:creationId xmlns:p14="http://schemas.microsoft.com/office/powerpoint/2010/main" val="374451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981075"/>
            <a:ext cx="7772400" cy="1143000"/>
          </a:xfrm>
        </p:spPr>
        <p:txBody>
          <a:bodyPr/>
          <a:lstStyle/>
          <a:p>
            <a:r>
              <a:rPr lang="en-GB" altLang="en-US"/>
              <a:t>Introduction to </a:t>
            </a:r>
            <a:br>
              <a:rPr lang="en-GB" altLang="en-US"/>
            </a:br>
            <a:r>
              <a:rPr lang="en-GB" altLang="en-US"/>
              <a:t>Plastic Conversion</a:t>
            </a:r>
          </a:p>
        </p:txBody>
      </p:sp>
      <p:pic>
        <p:nvPicPr>
          <p:cNvPr id="5123" name="Picture 2052" descr="FlexOleTPOPolymers250"/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2492375"/>
            <a:ext cx="4260850" cy="3252788"/>
          </a:xfrm>
          <a:noFill/>
        </p:spPr>
      </p:pic>
    </p:spTree>
    <p:extLst>
      <p:ext uri="{BB962C8B-B14F-4D97-AF65-F5344CB8AC3E}">
        <p14:creationId xmlns:p14="http://schemas.microsoft.com/office/powerpoint/2010/main" val="1539087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Blown Film</a:t>
            </a:r>
          </a:p>
        </p:txBody>
      </p:sp>
      <p:pic>
        <p:nvPicPr>
          <p:cNvPr id="33795" name="Picture 3" descr="explantblofi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700213"/>
            <a:ext cx="5041900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665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Blown Film </a:t>
            </a:r>
          </a:p>
        </p:txBody>
      </p:sp>
      <p:pic>
        <p:nvPicPr>
          <p:cNvPr id="34819" name="Picture 4" descr="reifenhauser_Diagram_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4450" y="2209800"/>
            <a:ext cx="3973513" cy="365760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63B886-C1B6-293E-4C03-4CC5EFDE0CFE}"/>
              </a:ext>
            </a:extLst>
          </p:cNvPr>
          <p:cNvSpPr txBox="1"/>
          <p:nvPr/>
        </p:nvSpPr>
        <p:spPr>
          <a:xfrm>
            <a:off x="1691680" y="604640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BOPP Process - YouTube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082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Blown Film Die</a:t>
            </a:r>
          </a:p>
        </p:txBody>
      </p:sp>
      <p:pic>
        <p:nvPicPr>
          <p:cNvPr id="35843" name="Picture 4" descr="extruder sidefeed die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205038"/>
            <a:ext cx="4224337" cy="3365500"/>
          </a:xfrm>
          <a:noFill/>
        </p:spPr>
      </p:pic>
      <p:pic>
        <p:nvPicPr>
          <p:cNvPr id="35844" name="Picture 5" descr="extruder bottomfeed 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349500"/>
            <a:ext cx="3962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347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Blown Film External Cooling</a:t>
            </a:r>
          </a:p>
        </p:txBody>
      </p:sp>
      <p:pic>
        <p:nvPicPr>
          <p:cNvPr id="37891" name="Picture 4" descr="~AUT00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92375"/>
            <a:ext cx="350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6" descr="extruder ext coo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852738"/>
            <a:ext cx="4176712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853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Blown Film Internal Cooling </a:t>
            </a:r>
          </a:p>
        </p:txBody>
      </p:sp>
      <p:pic>
        <p:nvPicPr>
          <p:cNvPr id="38915" name="Picture 4" descr="extruder int cooling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5675" y="1700213"/>
            <a:ext cx="2452688" cy="4167187"/>
          </a:xfrm>
          <a:noFill/>
        </p:spPr>
      </p:pic>
    </p:spTree>
    <p:extLst>
      <p:ext uri="{BB962C8B-B14F-4D97-AF65-F5344CB8AC3E}">
        <p14:creationId xmlns:p14="http://schemas.microsoft.com/office/powerpoint/2010/main" val="3281287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Measurements 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Blow Up Ratio (BUR)</a:t>
            </a:r>
          </a:p>
          <a:p>
            <a:r>
              <a:rPr lang="en-GB" altLang="en-US"/>
              <a:t>Draw Down Ratio (DDR)</a:t>
            </a:r>
          </a:p>
          <a:p>
            <a:r>
              <a:rPr lang="en-GB" altLang="en-US"/>
              <a:t>Effect</a:t>
            </a:r>
          </a:p>
          <a:p>
            <a:pPr lvl="1"/>
            <a:r>
              <a:rPr lang="en-GB" altLang="en-US"/>
              <a:t>Gauge</a:t>
            </a:r>
          </a:p>
          <a:p>
            <a:pPr lvl="1"/>
            <a:r>
              <a:rPr lang="en-GB" altLang="en-US"/>
              <a:t>Orientation </a:t>
            </a:r>
          </a:p>
          <a:p>
            <a:pPr lvl="1"/>
            <a:endParaRPr lang="en-GB" altLang="en-US"/>
          </a:p>
        </p:txBody>
      </p:sp>
      <p:pic>
        <p:nvPicPr>
          <p:cNvPr id="39940" name="Picture 4" descr="blownfilm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085975"/>
            <a:ext cx="2925763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316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Co-Extrusion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Produce combination of two or more materials</a:t>
            </a:r>
          </a:p>
          <a:p>
            <a:r>
              <a:rPr lang="en-GB" altLang="en-US"/>
              <a:t>Enable thin barrier layers to be included in materials</a:t>
            </a:r>
          </a:p>
          <a:p>
            <a:r>
              <a:rPr lang="en-GB" altLang="en-US"/>
              <a:t>Process scrap not recyclable</a:t>
            </a:r>
          </a:p>
        </p:txBody>
      </p:sp>
    </p:spTree>
    <p:extLst>
      <p:ext uri="{BB962C8B-B14F-4D97-AF65-F5344CB8AC3E}">
        <p14:creationId xmlns:p14="http://schemas.microsoft.com/office/powerpoint/2010/main" val="4216120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 Extrusion Sheet Die</a:t>
            </a:r>
          </a:p>
        </p:txBody>
      </p:sp>
      <p:pic>
        <p:nvPicPr>
          <p:cNvPr id="41987" name="Picture 5" descr="mal505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636838"/>
            <a:ext cx="3671888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6" descr="~AUT0028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825" y="2997200"/>
            <a:ext cx="3001963" cy="2392363"/>
          </a:xfrm>
          <a:noFill/>
        </p:spPr>
      </p:pic>
    </p:spTree>
    <p:extLst>
      <p:ext uri="{BB962C8B-B14F-4D97-AF65-F5344CB8AC3E}">
        <p14:creationId xmlns:p14="http://schemas.microsoft.com/office/powerpoint/2010/main" val="2592397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Co-Extrusion Blown Film Dies</a:t>
            </a:r>
          </a:p>
        </p:txBody>
      </p:sp>
      <p:pic>
        <p:nvPicPr>
          <p:cNvPr id="43011" name="Picture 4" descr="~AUT0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349500"/>
            <a:ext cx="5832475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483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Injection Moulding</a:t>
            </a:r>
          </a:p>
        </p:txBody>
      </p:sp>
      <p:pic>
        <p:nvPicPr>
          <p:cNvPr id="44035" name="Picture 1028" descr="Pa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844675"/>
            <a:ext cx="5400675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57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Elementary Conversion Process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800"/>
              <a:t>Solids handling</a:t>
            </a:r>
          </a:p>
          <a:p>
            <a:r>
              <a:rPr lang="en-GB" altLang="en-US" sz="2800"/>
              <a:t>Mixing </a:t>
            </a:r>
          </a:p>
          <a:p>
            <a:r>
              <a:rPr lang="en-GB" altLang="en-US" sz="2800"/>
              <a:t>Drying </a:t>
            </a:r>
          </a:p>
          <a:p>
            <a:r>
              <a:rPr lang="en-GB" altLang="en-US" sz="2800"/>
              <a:t>Melting</a:t>
            </a:r>
          </a:p>
          <a:p>
            <a:r>
              <a:rPr lang="en-GB" altLang="en-US" sz="2800"/>
              <a:t>Mixing</a:t>
            </a:r>
          </a:p>
          <a:p>
            <a:r>
              <a:rPr lang="en-GB" altLang="en-US" sz="2800"/>
              <a:t>Pressurisation &amp; pumping</a:t>
            </a:r>
          </a:p>
          <a:p>
            <a:r>
              <a:rPr lang="en-GB" altLang="en-US" sz="2800"/>
              <a:t>Devolatizing &amp; Stripping</a:t>
            </a:r>
          </a:p>
        </p:txBody>
      </p:sp>
    </p:spTree>
    <p:extLst>
      <p:ext uri="{BB962C8B-B14F-4D97-AF65-F5344CB8AC3E}">
        <p14:creationId xmlns:p14="http://schemas.microsoft.com/office/powerpoint/2010/main" val="98219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1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1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1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1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1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1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1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054408"/>
            <a:ext cx="7772400" cy="114300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Plastic Injection </a:t>
            </a:r>
            <a:r>
              <a:rPr lang="en-GB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Molding</a:t>
            </a:r>
            <a:endParaRPr lang="en-GB" altLang="en-US" dirty="0">
              <a:solidFill>
                <a:schemeClr val="tx1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High pressure melt forced enclosed  to closed mould</a:t>
            </a:r>
          </a:p>
          <a:p>
            <a:r>
              <a:rPr lang="en-GB" altLang="en-US"/>
              <a:t>Mould cavity approximately same shape as item </a:t>
            </a:r>
          </a:p>
          <a:p>
            <a:r>
              <a:rPr lang="en-GB" altLang="en-US"/>
              <a:t>Produce complex products in single process</a:t>
            </a:r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74682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Injector</a:t>
            </a:r>
          </a:p>
        </p:txBody>
      </p:sp>
      <p:pic>
        <p:nvPicPr>
          <p:cNvPr id="46083" name="Picture 1029" descr="moulding%20machine%20l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97075"/>
            <a:ext cx="7272337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251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Toggle Switch</a:t>
            </a:r>
          </a:p>
        </p:txBody>
      </p:sp>
      <p:pic>
        <p:nvPicPr>
          <p:cNvPr id="47107" name="Picture 3" descr="~AUT00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133600"/>
            <a:ext cx="5029200" cy="33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047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Mould</a:t>
            </a:r>
          </a:p>
        </p:txBody>
      </p:sp>
      <p:pic>
        <p:nvPicPr>
          <p:cNvPr id="48131" name="Picture 5" descr="Construction_Injection_Molds_Classification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44675"/>
            <a:ext cx="5041900" cy="395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6"/>
          <p:cNvSpPr>
            <a:spLocks noChangeArrowheads="1"/>
          </p:cNvSpPr>
          <p:nvPr/>
        </p:nvSpPr>
        <p:spPr bwMode="auto">
          <a:xfrm>
            <a:off x="5076825" y="1700213"/>
            <a:ext cx="215900" cy="42497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48133" name="Rectangle 7"/>
          <p:cNvSpPr>
            <a:spLocks noChangeArrowheads="1"/>
          </p:cNvSpPr>
          <p:nvPr/>
        </p:nvSpPr>
        <p:spPr bwMode="auto">
          <a:xfrm>
            <a:off x="179388" y="5734050"/>
            <a:ext cx="5184775" cy="142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pic>
        <p:nvPicPr>
          <p:cNvPr id="48134" name="Picture 9" descr="new-injection-mou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175000"/>
            <a:ext cx="3024187" cy="22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639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hlinkClick r:id="rId2" action="ppaction://hlinkfile"/>
              </a:rPr>
              <a:t>Mould design</a:t>
            </a:r>
            <a:endParaRPr lang="en-GB" alt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/>
              <a:t>Heavy to withstand pressure</a:t>
            </a:r>
          </a:p>
          <a:p>
            <a:r>
              <a:rPr lang="en-GB" altLang="en-US" dirty="0"/>
              <a:t>Permit air removal</a:t>
            </a:r>
          </a:p>
          <a:p>
            <a:r>
              <a:rPr lang="en-GB" altLang="en-US" dirty="0"/>
              <a:t>Avoid unequal cross-section</a:t>
            </a:r>
          </a:p>
          <a:p>
            <a:r>
              <a:rPr lang="en-GB" altLang="en-US" dirty="0"/>
              <a:t>Provide balanced flow</a:t>
            </a:r>
          </a:p>
          <a:p>
            <a:r>
              <a:rPr lang="en-GB" altLang="en-US" dirty="0"/>
              <a:t>Avoid weld lines in stressed areas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98423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 Cavity Moulds</a:t>
            </a:r>
          </a:p>
        </p:txBody>
      </p:sp>
      <p:pic>
        <p:nvPicPr>
          <p:cNvPr id="50179" name="Picture 5" descr="DSCN04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708275"/>
            <a:ext cx="3810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7" descr="200995143422626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492375"/>
            <a:ext cx="42862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960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GB" altLang="en-US" dirty="0"/>
          </a:p>
        </p:txBody>
      </p:sp>
      <p:pic>
        <p:nvPicPr>
          <p:cNvPr id="51203" name="Picture 5" descr="ri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420938"/>
            <a:ext cx="40957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7" descr="quality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420938"/>
            <a:ext cx="3384550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92F2A7-F660-094B-5DC0-AE2063B679B6}"/>
              </a:ext>
            </a:extLst>
          </p:cNvPr>
          <p:cNvSpPr txBox="1"/>
          <p:nvPr/>
        </p:nvSpPr>
        <p:spPr>
          <a:xfrm>
            <a:off x="827088" y="992674"/>
            <a:ext cx="7561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 Injection </a:t>
            </a:r>
            <a:r>
              <a:rPr lang="en-GB" sz="36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Molding</a:t>
            </a:r>
            <a:r>
              <a:rPr lang="en-GB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Defects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538643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Co-Injection Moulding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Overmoulding</a:t>
            </a:r>
          </a:p>
          <a:p>
            <a:r>
              <a:rPr lang="en-GB" altLang="en-US"/>
              <a:t>Preform is manufactured</a:t>
            </a:r>
          </a:p>
          <a:p>
            <a:r>
              <a:rPr lang="en-GB" altLang="en-US"/>
              <a:t>Preform placed into the injection mould</a:t>
            </a:r>
          </a:p>
          <a:p>
            <a:r>
              <a:rPr lang="en-GB" altLang="en-US"/>
              <a:t>Plastic moulded around / in the preform</a:t>
            </a:r>
          </a:p>
          <a:p>
            <a:r>
              <a:rPr lang="en-GB" altLang="en-US"/>
              <a:t>E.G. Soft touch closures</a:t>
            </a:r>
          </a:p>
        </p:txBody>
      </p:sp>
    </p:spTree>
    <p:extLst>
      <p:ext uri="{BB962C8B-B14F-4D97-AF65-F5344CB8AC3E}">
        <p14:creationId xmlns:p14="http://schemas.microsoft.com/office/powerpoint/2010/main" val="3546752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Injection over moulding </a:t>
            </a:r>
          </a:p>
        </p:txBody>
      </p:sp>
      <p:pic>
        <p:nvPicPr>
          <p:cNvPr id="53251" name="Picture 2" descr="C:\Users\1131886\Pictures\thermoplastic_elastomer_overmolding_with_AB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2209800"/>
            <a:ext cx="6842125" cy="3657600"/>
          </a:xfrm>
          <a:noFill/>
        </p:spPr>
      </p:pic>
    </p:spTree>
    <p:extLst>
      <p:ext uri="{BB962C8B-B14F-4D97-AF65-F5344CB8AC3E}">
        <p14:creationId xmlns:p14="http://schemas.microsoft.com/office/powerpoint/2010/main" val="2917462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Injection co moulding 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Injection of two materials into same mould</a:t>
            </a:r>
          </a:p>
          <a:p>
            <a:r>
              <a:rPr lang="en-GB" altLang="en-US"/>
              <a:t>Skin/core/skin formation</a:t>
            </a:r>
          </a:p>
          <a:p>
            <a:r>
              <a:rPr lang="en-GB" altLang="en-US"/>
              <a:t>“Fountain flow” ensures skin is filled with core.</a:t>
            </a:r>
          </a:p>
          <a:p>
            <a:r>
              <a:rPr lang="en-GB" altLang="en-US"/>
              <a:t>Skin material injected at end to prepare for next cycle.</a:t>
            </a:r>
          </a:p>
        </p:txBody>
      </p:sp>
    </p:spTree>
    <p:extLst>
      <p:ext uri="{BB962C8B-B14F-4D97-AF65-F5344CB8AC3E}">
        <p14:creationId xmlns:p14="http://schemas.microsoft.com/office/powerpoint/2010/main" val="286415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Finishing Conversion Processes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Die forming</a:t>
            </a:r>
          </a:p>
          <a:p>
            <a:r>
              <a:rPr lang="en-GB" altLang="en-US"/>
              <a:t>Moulding &amp; Casting</a:t>
            </a:r>
          </a:p>
          <a:p>
            <a:r>
              <a:rPr lang="en-GB" altLang="en-US"/>
              <a:t>Mould Coating</a:t>
            </a:r>
          </a:p>
          <a:p>
            <a:r>
              <a:rPr lang="en-GB" altLang="en-US"/>
              <a:t>Secondary shaping</a:t>
            </a:r>
          </a:p>
        </p:txBody>
      </p:sp>
    </p:spTree>
    <p:extLst>
      <p:ext uri="{BB962C8B-B14F-4D97-AF65-F5344CB8AC3E}">
        <p14:creationId xmlns:p14="http://schemas.microsoft.com/office/powerpoint/2010/main" val="31623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55299" name="Picture 2" descr="C:\Users\1131886\Desktop\GUID-3986415C-9319-4875-9DE1-BD6DCC76BCB8-low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05038"/>
            <a:ext cx="72009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378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Compression Moulding </a:t>
            </a:r>
          </a:p>
        </p:txBody>
      </p:sp>
      <p:pic>
        <p:nvPicPr>
          <p:cNvPr id="56323" name="Picture 5" descr="compression-molding-l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276475"/>
            <a:ext cx="3960813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270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Compression Moulding </a:t>
            </a:r>
          </a:p>
        </p:txBody>
      </p:sp>
      <p:pic>
        <p:nvPicPr>
          <p:cNvPr id="57347" name="Picture 7" descr="f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16113"/>
            <a:ext cx="6337300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122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Compression Moulding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Charge</a:t>
            </a:r>
          </a:p>
          <a:p>
            <a:pPr lvl="1"/>
            <a:r>
              <a:rPr lang="en-GB" altLang="en-US"/>
              <a:t>Powder, paste or solid</a:t>
            </a:r>
          </a:p>
          <a:p>
            <a:r>
              <a:rPr lang="en-GB" altLang="en-US"/>
              <a:t>Placed into heated mould and compressed</a:t>
            </a:r>
          </a:p>
          <a:p>
            <a:r>
              <a:rPr lang="en-GB" altLang="en-US"/>
              <a:t>Shaped and polymerisation process completed</a:t>
            </a:r>
          </a:p>
        </p:txBody>
      </p:sp>
    </p:spTree>
    <p:extLst>
      <p:ext uri="{BB962C8B-B14F-4D97-AF65-F5344CB8AC3E}">
        <p14:creationId xmlns:p14="http://schemas.microsoft.com/office/powerpoint/2010/main" val="504034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EPS Moulding 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EPS beads contain blowing agent</a:t>
            </a:r>
          </a:p>
          <a:p>
            <a:r>
              <a:rPr lang="en-GB" altLang="en-US"/>
              <a:t>Pre blown with steam heating</a:t>
            </a:r>
          </a:p>
          <a:p>
            <a:r>
              <a:rPr lang="en-GB" altLang="en-US"/>
              <a:t>Feed into mould</a:t>
            </a:r>
          </a:p>
          <a:p>
            <a:r>
              <a:rPr lang="en-GB" altLang="en-US"/>
              <a:t>Blown and fused with heat. </a:t>
            </a:r>
          </a:p>
        </p:txBody>
      </p:sp>
    </p:spTree>
    <p:extLst>
      <p:ext uri="{BB962C8B-B14F-4D97-AF65-F5344CB8AC3E}">
        <p14:creationId xmlns:p14="http://schemas.microsoft.com/office/powerpoint/2010/main" val="2692769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GB" altLang="en-US"/>
              <a:t>Extrusion Blow Moulding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45185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Extrusion Blow Moulding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Manufacture of hollow shapes, bottles drums etc.</a:t>
            </a:r>
          </a:p>
          <a:p>
            <a:r>
              <a:rPr lang="en-GB" altLang="en-US"/>
              <a:t>Involved extrusion of parson, clamping in mould and blowing.</a:t>
            </a:r>
          </a:p>
          <a:p>
            <a:r>
              <a:rPr lang="en-GB" altLang="en-US"/>
              <a:t>Cyclic operation</a:t>
            </a:r>
          </a:p>
        </p:txBody>
      </p:sp>
    </p:spTree>
    <p:extLst>
      <p:ext uri="{BB962C8B-B14F-4D97-AF65-F5344CB8AC3E}">
        <p14:creationId xmlns:p14="http://schemas.microsoft.com/office/powerpoint/2010/main" val="2258375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Extrusion Blow Moulding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Parson extrusion</a:t>
            </a:r>
          </a:p>
          <a:p>
            <a:r>
              <a:rPr lang="en-GB" altLang="en-US"/>
              <a:t>Clamping in mould</a:t>
            </a:r>
          </a:p>
          <a:p>
            <a:r>
              <a:rPr lang="en-GB" altLang="en-US"/>
              <a:t>Inflation &amp; cooling</a:t>
            </a:r>
          </a:p>
          <a:p>
            <a:r>
              <a:rPr lang="en-GB" altLang="en-US"/>
              <a:t>Ejection from mould</a:t>
            </a:r>
          </a:p>
          <a:p>
            <a:r>
              <a:rPr lang="en-GB" altLang="en-US"/>
              <a:t>Flash removal</a:t>
            </a:r>
          </a:p>
          <a:p>
            <a:r>
              <a:rPr lang="en-GB" altLang="en-US"/>
              <a:t>Leak testing</a:t>
            </a:r>
          </a:p>
        </p:txBody>
      </p:sp>
    </p:spTree>
    <p:extLst>
      <p:ext uri="{BB962C8B-B14F-4D97-AF65-F5344CB8AC3E}">
        <p14:creationId xmlns:p14="http://schemas.microsoft.com/office/powerpoint/2010/main" val="1328335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Extrusion Blow </a:t>
            </a:r>
            <a:r>
              <a:rPr lang="en-GB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Molding</a:t>
            </a:r>
            <a:r>
              <a:rPr lang="en-GB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GB" altLang="en-US" dirty="0">
              <a:solidFill>
                <a:schemeClr val="tx1"/>
              </a:solidFill>
            </a:endParaRPr>
          </a:p>
        </p:txBody>
      </p:sp>
      <p:pic>
        <p:nvPicPr>
          <p:cNvPr id="63491" name="Picture 3" descr="~AUT00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67056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58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Material Distribution</a:t>
            </a:r>
          </a:p>
        </p:txBody>
      </p:sp>
      <p:pic>
        <p:nvPicPr>
          <p:cNvPr id="64515" name="Picture 3" descr="~AUT00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89163"/>
            <a:ext cx="44196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30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val 2"/>
          <p:cNvSpPr>
            <a:spLocks noChangeArrowheads="1"/>
          </p:cNvSpPr>
          <p:nvPr/>
        </p:nvSpPr>
        <p:spPr bwMode="auto">
          <a:xfrm>
            <a:off x="2971800" y="1066800"/>
            <a:ext cx="33528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8195" name="Oval 3"/>
          <p:cNvSpPr>
            <a:spLocks noChangeArrowheads="1"/>
          </p:cNvSpPr>
          <p:nvPr/>
        </p:nvSpPr>
        <p:spPr bwMode="auto">
          <a:xfrm>
            <a:off x="762000" y="3886200"/>
            <a:ext cx="33528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5257800" y="3886200"/>
            <a:ext cx="33528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3429000" y="1524000"/>
            <a:ext cx="2286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3200"/>
              <a:t>Properties</a:t>
            </a:r>
            <a:endParaRPr lang="en-GB" altLang="en-US"/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371600" y="4343400"/>
            <a:ext cx="2057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3200"/>
              <a:t>Processes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5867400" y="4343400"/>
            <a:ext cx="2286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3200"/>
              <a:t>Polymers</a:t>
            </a:r>
          </a:p>
        </p:txBody>
      </p:sp>
      <p:cxnSp>
        <p:nvCxnSpPr>
          <p:cNvPr id="8200" name="AutoShape 8"/>
          <p:cNvCxnSpPr>
            <a:cxnSpLocks noChangeShapeType="1"/>
            <a:stCxn id="8195" idx="0"/>
            <a:endCxn id="8194" idx="3"/>
          </p:cNvCxnSpPr>
          <p:nvPr/>
        </p:nvCxnSpPr>
        <p:spPr bwMode="auto">
          <a:xfrm flipV="1">
            <a:off x="2438400" y="2432050"/>
            <a:ext cx="1023938" cy="1454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1" name="AutoShape 9"/>
          <p:cNvCxnSpPr>
            <a:cxnSpLocks noChangeShapeType="1"/>
            <a:stCxn id="8194" idx="5"/>
            <a:endCxn id="8196" idx="0"/>
          </p:cNvCxnSpPr>
          <p:nvPr/>
        </p:nvCxnSpPr>
        <p:spPr bwMode="auto">
          <a:xfrm>
            <a:off x="5834063" y="2432050"/>
            <a:ext cx="1100137" cy="1454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2" name="AutoShape 10"/>
          <p:cNvCxnSpPr>
            <a:cxnSpLocks noChangeShapeType="1"/>
            <a:stCxn id="8195" idx="6"/>
            <a:endCxn id="8196" idx="2"/>
          </p:cNvCxnSpPr>
          <p:nvPr/>
        </p:nvCxnSpPr>
        <p:spPr bwMode="auto">
          <a:xfrm>
            <a:off x="4114800" y="4686300"/>
            <a:ext cx="1143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87284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Programmed Parson</a:t>
            </a:r>
          </a:p>
        </p:txBody>
      </p:sp>
      <p:pic>
        <p:nvPicPr>
          <p:cNvPr id="65539" name="Picture 3" descr="~AUT0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17738"/>
            <a:ext cx="67056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608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Mould Design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Hardened inserts at high wear areas</a:t>
            </a:r>
          </a:p>
          <a:p>
            <a:r>
              <a:rPr lang="en-GB" altLang="en-US"/>
              <a:t>Must seal and can trim bottom</a:t>
            </a:r>
          </a:p>
          <a:p>
            <a:r>
              <a:rPr lang="en-GB" altLang="en-US"/>
              <a:t>Provide for rapid cooling</a:t>
            </a:r>
          </a:p>
          <a:p>
            <a:r>
              <a:rPr lang="en-GB" altLang="en-US"/>
              <a:t>Provide for air removal from cavity</a:t>
            </a:r>
          </a:p>
          <a:p>
            <a:r>
              <a:rPr lang="en-GB" altLang="en-US"/>
              <a:t>Accurately locate mould halves. </a:t>
            </a:r>
          </a:p>
        </p:txBody>
      </p:sp>
    </p:spTree>
    <p:extLst>
      <p:ext uri="{BB962C8B-B14F-4D97-AF65-F5344CB8AC3E}">
        <p14:creationId xmlns:p14="http://schemas.microsoft.com/office/powerpoint/2010/main" val="28110636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Features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Can be co-extruded</a:t>
            </a:r>
          </a:p>
          <a:p>
            <a:r>
              <a:rPr lang="en-GB" altLang="en-US"/>
              <a:t>Can incorporate handles, and asymmetric design.</a:t>
            </a:r>
          </a:p>
          <a:p>
            <a:r>
              <a:rPr lang="en-GB" altLang="en-US"/>
              <a:t>Moderate dimension tolerance</a:t>
            </a:r>
          </a:p>
          <a:p>
            <a:r>
              <a:rPr lang="en-GB" altLang="en-US"/>
              <a:t>Cycle rate controlled by cooling time</a:t>
            </a:r>
          </a:p>
          <a:p>
            <a:r>
              <a:rPr lang="en-GB" altLang="en-US"/>
              <a:t>Only require one lightweight mould </a:t>
            </a:r>
          </a:p>
        </p:txBody>
      </p:sp>
    </p:spTree>
    <p:extLst>
      <p:ext uri="{BB962C8B-B14F-4D97-AF65-F5344CB8AC3E}">
        <p14:creationId xmlns:p14="http://schemas.microsoft.com/office/powerpoint/2010/main" val="24309765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Co-extrusion</a:t>
            </a:r>
          </a:p>
        </p:txBody>
      </p:sp>
      <p:pic>
        <p:nvPicPr>
          <p:cNvPr id="68611" name="Picture 3" descr="~AUT0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2882900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4" descr="~AUT0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33600"/>
            <a:ext cx="1709738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382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GB" altLang="en-US"/>
              <a:t>Injection Blow Moulding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9048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Injection Blow Moulding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800"/>
              <a:t>Injection moulded parson or preform</a:t>
            </a:r>
          </a:p>
          <a:p>
            <a:r>
              <a:rPr lang="en-GB" altLang="en-US" sz="2800"/>
              <a:t>Preform blown to produce container</a:t>
            </a:r>
          </a:p>
          <a:p>
            <a:r>
              <a:rPr lang="en-GB" altLang="en-US" sz="2800"/>
              <a:t>Used for precision finishes, wide mouth containers etc.</a:t>
            </a:r>
          </a:p>
          <a:p>
            <a:r>
              <a:rPr lang="en-GB" altLang="en-US" sz="2800"/>
              <a:t>Requires two moulds,- expensive set-up costs</a:t>
            </a:r>
          </a:p>
          <a:p>
            <a:r>
              <a:rPr lang="en-GB" altLang="en-US" sz="2800"/>
              <a:t>No waste</a:t>
            </a:r>
          </a:p>
          <a:p>
            <a:r>
              <a:rPr lang="en-GB" altLang="en-US" sz="2800"/>
              <a:t>Difficult to produce handles, co-extrusions</a:t>
            </a:r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9206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Injection blow moulding</a:t>
            </a:r>
          </a:p>
        </p:txBody>
      </p:sp>
      <p:pic>
        <p:nvPicPr>
          <p:cNvPr id="71683" name="Picture 3" descr="~AUT00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0"/>
            <a:ext cx="38862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994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GB" altLang="en-US"/>
              <a:t>Stretch Blow Moulding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493798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Stretch Blow Moulding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Blowing causes orientation in hoop direction</a:t>
            </a:r>
          </a:p>
          <a:p>
            <a:r>
              <a:rPr lang="en-GB" altLang="en-US"/>
              <a:t>To provide bi-axial orientation must be stretched in longitudinal direction</a:t>
            </a:r>
          </a:p>
          <a:p>
            <a:r>
              <a:rPr lang="en-GB" altLang="en-US"/>
              <a:t>Can be injection or extrusion  stretch blow moulding</a:t>
            </a:r>
          </a:p>
        </p:txBody>
      </p:sp>
    </p:spTree>
    <p:extLst>
      <p:ext uri="{BB962C8B-B14F-4D97-AF65-F5344CB8AC3E}">
        <p14:creationId xmlns:p14="http://schemas.microsoft.com/office/powerpoint/2010/main" val="3455188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Extrusion Stretch Blow Moulding</a:t>
            </a:r>
          </a:p>
        </p:txBody>
      </p:sp>
      <p:pic>
        <p:nvPicPr>
          <p:cNvPr id="74755" name="Picture 3" descr="~AUT00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7162800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66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Process selection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/>
              <a:t>Technical Issues</a:t>
            </a:r>
          </a:p>
          <a:p>
            <a:pPr lvl="1"/>
            <a:r>
              <a:rPr lang="en-GB" altLang="en-US" dirty="0"/>
              <a:t>Dimension tolerance, wall thickness, polymer, size, geometry</a:t>
            </a:r>
          </a:p>
          <a:p>
            <a:r>
              <a:rPr lang="en-GB" altLang="en-US" dirty="0"/>
              <a:t>Economic Issues</a:t>
            </a:r>
          </a:p>
          <a:p>
            <a:pPr lvl="1"/>
            <a:r>
              <a:rPr lang="en-GB" altLang="en-US" dirty="0"/>
              <a:t>Number requires, finished cost, tooling cost, production rate </a:t>
            </a:r>
          </a:p>
        </p:txBody>
      </p:sp>
    </p:spTree>
    <p:extLst>
      <p:ext uri="{BB962C8B-B14F-4D97-AF65-F5344CB8AC3E}">
        <p14:creationId xmlns:p14="http://schemas.microsoft.com/office/powerpoint/2010/main" val="17052297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Injection Stretch Blow Moulding</a:t>
            </a:r>
          </a:p>
        </p:txBody>
      </p:sp>
      <p:pic>
        <p:nvPicPr>
          <p:cNvPr id="75779" name="Picture 3" descr="~AUT00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55626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262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908050"/>
            <a:ext cx="7772400" cy="1143000"/>
          </a:xfrm>
        </p:spPr>
        <p:txBody>
          <a:bodyPr/>
          <a:lstStyle/>
          <a:p>
            <a:r>
              <a:rPr lang="en-GB" altLang="en-US"/>
              <a:t>Rotational Moulding </a:t>
            </a:r>
          </a:p>
        </p:txBody>
      </p:sp>
      <p:pic>
        <p:nvPicPr>
          <p:cNvPr id="76803" name="Picture 5" descr="Adv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98663"/>
            <a:ext cx="61214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7679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/>
              <a:t>Rotational Moulding</a:t>
            </a:r>
            <a:br>
              <a:rPr lang="en-GB" altLang="en-US" sz="4000"/>
            </a:br>
            <a:r>
              <a:rPr lang="en-GB" altLang="en-US" sz="4000"/>
              <a:t>Mould coating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800"/>
              <a:t>Metal Mould for heat transfer</a:t>
            </a:r>
          </a:p>
          <a:p>
            <a:pPr>
              <a:lnSpc>
                <a:spcPct val="90000"/>
              </a:lnSpc>
            </a:pPr>
            <a:r>
              <a:rPr lang="en-GB" altLang="en-US" sz="2800"/>
              <a:t>Polymer powder placed into mould</a:t>
            </a:r>
          </a:p>
          <a:p>
            <a:pPr>
              <a:lnSpc>
                <a:spcPct val="90000"/>
              </a:lnSpc>
            </a:pPr>
            <a:r>
              <a:rPr lang="en-GB" altLang="en-US" sz="2800"/>
              <a:t>Mould transferred into oven &amp; heated</a:t>
            </a:r>
          </a:p>
          <a:p>
            <a:pPr lvl="1">
              <a:lnSpc>
                <a:spcPct val="90000"/>
              </a:lnSpc>
            </a:pPr>
            <a:r>
              <a:rPr lang="en-GB" altLang="en-US" sz="2400"/>
              <a:t>Mould rotated about 2/3 axis through</a:t>
            </a:r>
          </a:p>
          <a:p>
            <a:pPr>
              <a:lnSpc>
                <a:spcPct val="90000"/>
              </a:lnSpc>
            </a:pPr>
            <a:r>
              <a:rPr lang="en-GB" altLang="en-US" sz="2800"/>
              <a:t>Polymer melted and coated onto inner surface</a:t>
            </a:r>
          </a:p>
          <a:p>
            <a:pPr>
              <a:lnSpc>
                <a:spcPct val="90000"/>
              </a:lnSpc>
            </a:pPr>
            <a:r>
              <a:rPr lang="en-GB" altLang="en-US" sz="2800"/>
              <a:t>Mould cooled </a:t>
            </a:r>
          </a:p>
          <a:p>
            <a:pPr lvl="1">
              <a:lnSpc>
                <a:spcPct val="90000"/>
              </a:lnSpc>
            </a:pPr>
            <a:r>
              <a:rPr lang="en-GB" altLang="en-US" sz="2400"/>
              <a:t>While being rotated</a:t>
            </a:r>
          </a:p>
          <a:p>
            <a:pPr>
              <a:lnSpc>
                <a:spcPct val="90000"/>
              </a:lnSpc>
            </a:pPr>
            <a:r>
              <a:rPr lang="en-GB" altLang="en-US" sz="2800"/>
              <a:t>Opened and part removed</a:t>
            </a:r>
          </a:p>
        </p:txBody>
      </p:sp>
    </p:spTree>
    <p:extLst>
      <p:ext uri="{BB962C8B-B14F-4D97-AF65-F5344CB8AC3E}">
        <p14:creationId xmlns:p14="http://schemas.microsoft.com/office/powerpoint/2010/main" val="7647394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Rotational Moulding 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Slow process</a:t>
            </a:r>
          </a:p>
          <a:p>
            <a:r>
              <a:rPr lang="en-GB" altLang="en-US"/>
              <a:t>Little waste, some finishing required</a:t>
            </a:r>
          </a:p>
          <a:p>
            <a:r>
              <a:rPr lang="en-GB" altLang="en-US"/>
              <a:t>Think material layers</a:t>
            </a:r>
          </a:p>
          <a:p>
            <a:r>
              <a:rPr lang="en-GB" altLang="en-US"/>
              <a:t>Cheap moulds </a:t>
            </a:r>
          </a:p>
          <a:p>
            <a:r>
              <a:rPr lang="en-GB" altLang="en-US"/>
              <a:t>Only for complete vessels</a:t>
            </a:r>
          </a:p>
        </p:txBody>
      </p:sp>
    </p:spTree>
    <p:extLst>
      <p:ext uri="{BB962C8B-B14F-4D97-AF65-F5344CB8AC3E}">
        <p14:creationId xmlns:p14="http://schemas.microsoft.com/office/powerpoint/2010/main" val="3746915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Rotational Moulding </a:t>
            </a:r>
          </a:p>
        </p:txBody>
      </p:sp>
      <p:pic>
        <p:nvPicPr>
          <p:cNvPr id="79875" name="Picture 5" descr="Bi-Axial%20Rotational%20Molding%20Machines_035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205038"/>
            <a:ext cx="6408737" cy="364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868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Thermoforming </a:t>
            </a:r>
          </a:p>
        </p:txBody>
      </p:sp>
      <p:pic>
        <p:nvPicPr>
          <p:cNvPr id="80899" name="Picture 5" descr="Thermoform%20par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76475"/>
            <a:ext cx="60483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7675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Thermoforming 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Secondary shaping for sheet material</a:t>
            </a:r>
          </a:p>
          <a:p>
            <a:r>
              <a:rPr lang="en-GB" altLang="en-US"/>
              <a:t>Simple shapes and designs</a:t>
            </a:r>
          </a:p>
          <a:p>
            <a:r>
              <a:rPr lang="en-GB" altLang="en-US"/>
              <a:t>Low set up costs</a:t>
            </a:r>
          </a:p>
          <a:p>
            <a:r>
              <a:rPr lang="en-GB" altLang="en-US"/>
              <a:t>Produces uneven material distribution</a:t>
            </a:r>
          </a:p>
          <a:p>
            <a:r>
              <a:rPr lang="en-GB" altLang="en-US"/>
              <a:t>Widely used for trays, tubs, and inserts.</a:t>
            </a:r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46652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5" descr="f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81075"/>
            <a:ext cx="4440237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59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Vacuum thermoforming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609600" y="2362200"/>
          <a:ext cx="8077200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0" r:id="rId2" imgW="31390476" imgH="11860317" progId="CorelPhotoPaint.Image.10">
                  <p:embed/>
                </p:oleObj>
              </mc:Choice>
              <mc:Fallback>
                <p:oleObj name="CorelPhotoPaint.Image.10" r:id="rId2" imgW="31390476" imgH="11860317" progId="CorelPhotoPaint.Image.10">
                  <p:embed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62200"/>
                        <a:ext cx="8077200" cy="305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93094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Plug Assist Thermoforming  </a:t>
            </a:r>
          </a:p>
        </p:txBody>
      </p:sp>
      <p:pic>
        <p:nvPicPr>
          <p:cNvPr id="83971" name="Picture 5" descr="plugassistvacu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205038"/>
            <a:ext cx="5256212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798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Material Preparation 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Drying</a:t>
            </a:r>
          </a:p>
          <a:p>
            <a:r>
              <a:rPr lang="en-GB" altLang="en-US"/>
              <a:t>Additives</a:t>
            </a:r>
          </a:p>
        </p:txBody>
      </p:sp>
    </p:spTree>
    <p:extLst>
      <p:ext uri="{BB962C8B-B14F-4D97-AF65-F5344CB8AC3E}">
        <p14:creationId xmlns:p14="http://schemas.microsoft.com/office/powerpoint/2010/main" val="746642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Oval 2"/>
          <p:cNvSpPr>
            <a:spLocks noChangeArrowheads="1"/>
          </p:cNvSpPr>
          <p:nvPr/>
        </p:nvSpPr>
        <p:spPr bwMode="auto">
          <a:xfrm>
            <a:off x="2971800" y="1066800"/>
            <a:ext cx="33528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84995" name="Oval 3"/>
          <p:cNvSpPr>
            <a:spLocks noChangeArrowheads="1"/>
          </p:cNvSpPr>
          <p:nvPr/>
        </p:nvSpPr>
        <p:spPr bwMode="auto">
          <a:xfrm>
            <a:off x="762000" y="3886200"/>
            <a:ext cx="33528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84996" name="Oval 4"/>
          <p:cNvSpPr>
            <a:spLocks noChangeArrowheads="1"/>
          </p:cNvSpPr>
          <p:nvPr/>
        </p:nvSpPr>
        <p:spPr bwMode="auto">
          <a:xfrm>
            <a:off x="5257800" y="3886200"/>
            <a:ext cx="33528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3429000" y="1524000"/>
            <a:ext cx="2286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3200"/>
              <a:t>Properties</a:t>
            </a:r>
            <a:endParaRPr lang="en-GB" altLang="en-US"/>
          </a:p>
        </p:txBody>
      </p:sp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1371600" y="4343400"/>
            <a:ext cx="2057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3200"/>
              <a:t>Processes</a:t>
            </a:r>
          </a:p>
        </p:txBody>
      </p:sp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5867400" y="4343400"/>
            <a:ext cx="2286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3200"/>
              <a:t>Polymers</a:t>
            </a:r>
          </a:p>
        </p:txBody>
      </p:sp>
      <p:cxnSp>
        <p:nvCxnSpPr>
          <p:cNvPr id="85000" name="AutoShape 8"/>
          <p:cNvCxnSpPr>
            <a:cxnSpLocks noChangeShapeType="1"/>
            <a:stCxn id="84995" idx="0"/>
            <a:endCxn id="84994" idx="3"/>
          </p:cNvCxnSpPr>
          <p:nvPr/>
        </p:nvCxnSpPr>
        <p:spPr bwMode="auto">
          <a:xfrm flipV="1">
            <a:off x="2438400" y="2432050"/>
            <a:ext cx="1023938" cy="1454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AutoShape 9"/>
          <p:cNvCxnSpPr>
            <a:cxnSpLocks noChangeShapeType="1"/>
            <a:stCxn id="84994" idx="5"/>
            <a:endCxn id="84996" idx="0"/>
          </p:cNvCxnSpPr>
          <p:nvPr/>
        </p:nvCxnSpPr>
        <p:spPr bwMode="auto">
          <a:xfrm>
            <a:off x="5834063" y="2432050"/>
            <a:ext cx="1100137" cy="1454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AutoShape 10"/>
          <p:cNvCxnSpPr>
            <a:cxnSpLocks noChangeShapeType="1"/>
            <a:stCxn id="84995" idx="6"/>
            <a:endCxn id="84996" idx="2"/>
          </p:cNvCxnSpPr>
          <p:nvPr/>
        </p:nvCxnSpPr>
        <p:spPr bwMode="auto">
          <a:xfrm>
            <a:off x="4114800" y="4686300"/>
            <a:ext cx="1143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2995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Drying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Some polymers really adsorb moisture</a:t>
            </a:r>
          </a:p>
          <a:p>
            <a:pPr lvl="1"/>
            <a:r>
              <a:rPr lang="en-GB" altLang="en-US"/>
              <a:t>Nylon 2.5% @50%rh 23</a:t>
            </a:r>
            <a:r>
              <a:rPr lang="en-GB" altLang="en-US" baseline="30000"/>
              <a:t>o</a:t>
            </a:r>
            <a:r>
              <a:rPr lang="en-GB" altLang="en-US"/>
              <a:t>C</a:t>
            </a:r>
          </a:p>
          <a:p>
            <a:r>
              <a:rPr lang="en-GB" altLang="en-US"/>
              <a:t>Moisture can reduce intrinsic viscosity (IV)</a:t>
            </a:r>
          </a:p>
          <a:p>
            <a:r>
              <a:rPr lang="en-GB" altLang="en-US"/>
              <a:t>Dehumidification driers</a:t>
            </a:r>
          </a:p>
          <a:p>
            <a:pPr lvl="1"/>
            <a:r>
              <a:rPr lang="en-GB" altLang="en-US"/>
              <a:t>Regeneration to reduce energy</a:t>
            </a:r>
          </a:p>
          <a:p>
            <a:pPr lvl="1"/>
            <a:r>
              <a:rPr lang="en-GB" altLang="en-US"/>
              <a:t>Temperature must not melt polymer</a:t>
            </a:r>
          </a:p>
        </p:txBody>
      </p:sp>
    </p:spTree>
    <p:extLst>
      <p:ext uri="{BB962C8B-B14F-4D97-AF65-F5344CB8AC3E}">
        <p14:creationId xmlns:p14="http://schemas.microsoft.com/office/powerpoint/2010/main" val="306150348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4398</TotalTime>
  <Words>952</Words>
  <Application>Microsoft Office PowerPoint</Application>
  <PresentationFormat>On-screen Show (4:3)</PresentationFormat>
  <Paragraphs>251</Paragraphs>
  <Slides>80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Times New Roman</vt:lpstr>
      <vt:lpstr>Default Design</vt:lpstr>
      <vt:lpstr>Custom Design</vt:lpstr>
      <vt:lpstr>CorelDRAW</vt:lpstr>
      <vt:lpstr>CorelPhotoPaint.Image.10</vt:lpstr>
      <vt:lpstr>Plastic Manufacturing Processes </vt:lpstr>
      <vt:lpstr>Plastic Types</vt:lpstr>
      <vt:lpstr>Introduction to  Plastic Conversion</vt:lpstr>
      <vt:lpstr>Elementary Conversion Process</vt:lpstr>
      <vt:lpstr>Finishing Conversion Processes</vt:lpstr>
      <vt:lpstr>PowerPoint Presentation</vt:lpstr>
      <vt:lpstr>Process selection</vt:lpstr>
      <vt:lpstr>Material Preparation </vt:lpstr>
      <vt:lpstr>Drying </vt:lpstr>
      <vt:lpstr>Additives </vt:lpstr>
      <vt:lpstr>Additives  </vt:lpstr>
      <vt:lpstr>Mixing </vt:lpstr>
      <vt:lpstr>Extrusion</vt:lpstr>
      <vt:lpstr>Processes</vt:lpstr>
      <vt:lpstr>Extruder Operation </vt:lpstr>
      <vt:lpstr>Extruder Screws</vt:lpstr>
      <vt:lpstr>Extrusion</vt:lpstr>
      <vt:lpstr>Profile extrusion</vt:lpstr>
      <vt:lpstr>Profiles</vt:lpstr>
      <vt:lpstr>Die Swelling</vt:lpstr>
      <vt:lpstr>Die Swelling</vt:lpstr>
      <vt:lpstr>Sheet and cast film extrusion</vt:lpstr>
      <vt:lpstr>Sheet die</vt:lpstr>
      <vt:lpstr>Cast Film Extrusion Line</vt:lpstr>
      <vt:lpstr>Orientation</vt:lpstr>
      <vt:lpstr>Orientation</vt:lpstr>
      <vt:lpstr>Orientation of cast film</vt:lpstr>
      <vt:lpstr>Orientation of cast films</vt:lpstr>
      <vt:lpstr> Blow Film Extrusion </vt:lpstr>
      <vt:lpstr>Blown Film</vt:lpstr>
      <vt:lpstr>Blown Film </vt:lpstr>
      <vt:lpstr>Blown Film Die</vt:lpstr>
      <vt:lpstr>Blown Film External Cooling</vt:lpstr>
      <vt:lpstr>Blown Film Internal Cooling </vt:lpstr>
      <vt:lpstr>Measurements </vt:lpstr>
      <vt:lpstr>Co-Extrusion</vt:lpstr>
      <vt:lpstr>Co Extrusion Sheet Die</vt:lpstr>
      <vt:lpstr>Co-Extrusion Blown Film Dies</vt:lpstr>
      <vt:lpstr>Injection Moulding</vt:lpstr>
      <vt:lpstr>Plastic Injection Molding</vt:lpstr>
      <vt:lpstr>Injector</vt:lpstr>
      <vt:lpstr>Toggle Switch</vt:lpstr>
      <vt:lpstr>Mould</vt:lpstr>
      <vt:lpstr>Mould design</vt:lpstr>
      <vt:lpstr>Multi Cavity Moulds</vt:lpstr>
      <vt:lpstr>PowerPoint Presentation</vt:lpstr>
      <vt:lpstr>Co-Injection Moulding</vt:lpstr>
      <vt:lpstr>Injection over moulding </vt:lpstr>
      <vt:lpstr>Injection co moulding </vt:lpstr>
      <vt:lpstr>PowerPoint Presentation</vt:lpstr>
      <vt:lpstr>Compression Moulding </vt:lpstr>
      <vt:lpstr>Compression Moulding </vt:lpstr>
      <vt:lpstr>Compression Moulding </vt:lpstr>
      <vt:lpstr>EPS Moulding </vt:lpstr>
      <vt:lpstr>Extrusion Blow Moulding</vt:lpstr>
      <vt:lpstr>Extrusion Blow Moulding</vt:lpstr>
      <vt:lpstr>Extrusion Blow Moulding</vt:lpstr>
      <vt:lpstr>Extrusion Blow Molding </vt:lpstr>
      <vt:lpstr>Material Distribution</vt:lpstr>
      <vt:lpstr>Programmed Parson</vt:lpstr>
      <vt:lpstr>Mould Design</vt:lpstr>
      <vt:lpstr>Features</vt:lpstr>
      <vt:lpstr>Co-extrusion</vt:lpstr>
      <vt:lpstr>Injection Blow Moulding</vt:lpstr>
      <vt:lpstr>Injection Blow Moulding </vt:lpstr>
      <vt:lpstr>Injection blow moulding</vt:lpstr>
      <vt:lpstr>Stretch Blow Moulding</vt:lpstr>
      <vt:lpstr>Stretch Blow Moulding</vt:lpstr>
      <vt:lpstr>Extrusion Stretch Blow Moulding</vt:lpstr>
      <vt:lpstr>Injection Stretch Blow Moulding</vt:lpstr>
      <vt:lpstr>Rotational Moulding </vt:lpstr>
      <vt:lpstr>Rotational Moulding Mould coating</vt:lpstr>
      <vt:lpstr>Rotational Moulding </vt:lpstr>
      <vt:lpstr>Rotational Moulding </vt:lpstr>
      <vt:lpstr>Thermoforming </vt:lpstr>
      <vt:lpstr>Thermoforming </vt:lpstr>
      <vt:lpstr>PowerPoint Presentation</vt:lpstr>
      <vt:lpstr>Vacuum thermoforming</vt:lpstr>
      <vt:lpstr>Plug Assist Thermoforming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T Duffy</dc:creator>
  <cp:lastModifiedBy>tony duffy</cp:lastModifiedBy>
  <cp:revision>113</cp:revision>
  <cp:lastPrinted>2020-01-21T20:52:12Z</cp:lastPrinted>
  <dcterms:created xsi:type="dcterms:W3CDTF">1996-09-30T18:28:10Z</dcterms:created>
  <dcterms:modified xsi:type="dcterms:W3CDTF">2024-01-16T22:45:38Z</dcterms:modified>
</cp:coreProperties>
</file>